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2"/>
  </p:notesMasterIdLst>
  <p:sldIdLst>
    <p:sldId id="258" r:id="rId2"/>
    <p:sldId id="265" r:id="rId3"/>
    <p:sldId id="262" r:id="rId4"/>
    <p:sldId id="263" r:id="rId5"/>
    <p:sldId id="264" r:id="rId6"/>
    <p:sldId id="268" r:id="rId7"/>
    <p:sldId id="266" r:id="rId8"/>
    <p:sldId id="270" r:id="rId9"/>
    <p:sldId id="271" r:id="rId10"/>
    <p:sldId id="269" r:id="rId11"/>
  </p:sldIdLst>
  <p:sldSz cx="9144000" cy="6858000" type="screen4x3"/>
  <p:notesSz cx="6858000" cy="9144000"/>
  <p:defaultTextStyle>
    <a:defPPr>
      <a:defRPr lang="nn-NO"/>
    </a:defPPr>
    <a:lvl1pPr algn="l" rtl="0" eaLnBrk="0" fontAlgn="base" hangingPunct="0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36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36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36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36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BFBFBF"/>
    <a:srgbClr val="DEEEFD"/>
    <a:srgbClr val="FFFFFF"/>
    <a:srgbClr val="BFD9E6"/>
    <a:srgbClr val="000000"/>
    <a:srgbClr val="0D2B88"/>
    <a:srgbClr val="0033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439" autoAdjust="0"/>
    <p:restoredTop sz="90929"/>
  </p:normalViewPr>
  <p:slideViewPr>
    <p:cSldViewPr>
      <p:cViewPr varScale="1">
        <p:scale>
          <a:sx n="83" d="100"/>
          <a:sy n="83" d="100"/>
        </p:scale>
        <p:origin x="-140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nn-NO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nn-NO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n-NO" noProof="0" smtClean="0"/>
              <a:t>Click to edit Master text styles</a:t>
            </a:r>
          </a:p>
          <a:p>
            <a:pPr lvl="1"/>
            <a:r>
              <a:rPr lang="nn-NO" noProof="0" smtClean="0"/>
              <a:t>Second level</a:t>
            </a:r>
          </a:p>
          <a:p>
            <a:pPr lvl="2"/>
            <a:r>
              <a:rPr lang="nn-NO" noProof="0" smtClean="0"/>
              <a:t>Third level</a:t>
            </a:r>
          </a:p>
          <a:p>
            <a:pPr lvl="3"/>
            <a:r>
              <a:rPr lang="nn-NO" noProof="0" smtClean="0"/>
              <a:t>Fourth level</a:t>
            </a:r>
          </a:p>
          <a:p>
            <a:pPr lvl="4"/>
            <a:r>
              <a:rPr lang="nn-NO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nn-NO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3ADEA8C-DB93-43AA-AA32-969662355CB7}" type="slidenum">
              <a:rPr lang="nn-NO"/>
              <a:pPr>
                <a:defRPr/>
              </a:pPr>
              <a:t>‹N›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xmlns="" val="12905928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3ADEA8C-DB93-43AA-AA32-969662355CB7}" type="slidenum">
              <a:rPr lang="nn-NO" smtClean="0"/>
              <a:pPr>
                <a:defRPr/>
              </a:pPr>
              <a:t>8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xmlns="" val="37418909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3ADEA8C-DB93-43AA-AA32-969662355CB7}" type="slidenum">
              <a:rPr lang="nn-NO" smtClean="0"/>
              <a:pPr>
                <a:defRPr/>
              </a:pPr>
              <a:t>9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xmlns="" val="37418909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10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n-NO"/>
          </a:p>
        </p:txBody>
      </p:sp>
      <p:sp>
        <p:nvSpPr>
          <p:cNvPr id="5" name="Rectangle 10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n-NO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0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n-NO"/>
          </a:p>
        </p:txBody>
      </p:sp>
      <p:sp>
        <p:nvSpPr>
          <p:cNvPr id="5" name="Rectangle 10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n-N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75400" y="533400"/>
            <a:ext cx="1943100" cy="48704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6100" y="533400"/>
            <a:ext cx="5676900" cy="4870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0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n-NO"/>
          </a:p>
        </p:txBody>
      </p:sp>
      <p:sp>
        <p:nvSpPr>
          <p:cNvPr id="5" name="Rectangle 10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n-N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0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n-NO"/>
          </a:p>
        </p:txBody>
      </p:sp>
      <p:sp>
        <p:nvSpPr>
          <p:cNvPr id="5" name="Rectangle 10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n-N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0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n-NO"/>
          </a:p>
        </p:txBody>
      </p:sp>
      <p:sp>
        <p:nvSpPr>
          <p:cNvPr id="5" name="Rectangle 10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n-NO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6100" y="1971675"/>
            <a:ext cx="3810000" cy="34321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08500" y="1971675"/>
            <a:ext cx="3810000" cy="34321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0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n-NO"/>
          </a:p>
        </p:txBody>
      </p:sp>
      <p:sp>
        <p:nvSpPr>
          <p:cNvPr id="6" name="Rectangle 10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n-N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0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n-NO"/>
          </a:p>
        </p:txBody>
      </p:sp>
      <p:sp>
        <p:nvSpPr>
          <p:cNvPr id="8" name="Rectangle 10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n-N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0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n-NO"/>
          </a:p>
        </p:txBody>
      </p:sp>
      <p:sp>
        <p:nvSpPr>
          <p:cNvPr id="4" name="Rectangle 10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n-N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n-NO"/>
          </a:p>
        </p:txBody>
      </p:sp>
      <p:sp>
        <p:nvSpPr>
          <p:cNvPr id="3" name="Rectangle 10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n-N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0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n-NO"/>
          </a:p>
        </p:txBody>
      </p:sp>
      <p:sp>
        <p:nvSpPr>
          <p:cNvPr id="6" name="Rectangle 10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n-N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0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n-NO"/>
          </a:p>
        </p:txBody>
      </p:sp>
      <p:sp>
        <p:nvSpPr>
          <p:cNvPr id="6" name="Rectangle 10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n-NO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04" descr="bgr-mellom.bmp                                                 00095C1FMacintosh HD                   BCDAEE2C: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-1588" y="0"/>
            <a:ext cx="9147176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105"/>
          <p:cNvSpPr>
            <a:spLocks noGrp="1" noChangeArrowheads="1"/>
          </p:cNvSpPr>
          <p:nvPr>
            <p:ph type="title"/>
          </p:nvPr>
        </p:nvSpPr>
        <p:spPr bwMode="auto">
          <a:xfrm>
            <a:off x="546100" y="5334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n-NO" smtClean="0"/>
              <a:t>Click to edit Master title style</a:t>
            </a:r>
          </a:p>
        </p:txBody>
      </p:sp>
      <p:sp>
        <p:nvSpPr>
          <p:cNvPr id="1028" name="Rectangle 106"/>
          <p:cNvSpPr>
            <a:spLocks noGrp="1" noChangeArrowheads="1"/>
          </p:cNvSpPr>
          <p:nvPr>
            <p:ph type="body" idx="1"/>
          </p:nvPr>
        </p:nvSpPr>
        <p:spPr bwMode="auto">
          <a:xfrm>
            <a:off x="546100" y="1971675"/>
            <a:ext cx="7772400" cy="343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n-NO" smtClean="0"/>
              <a:t>Click to edit Master text styles</a:t>
            </a:r>
          </a:p>
          <a:p>
            <a:pPr lvl="1"/>
            <a:r>
              <a:rPr lang="nn-NO" smtClean="0"/>
              <a:t>Second level</a:t>
            </a:r>
          </a:p>
          <a:p>
            <a:pPr lvl="2"/>
            <a:r>
              <a:rPr lang="nn-NO" smtClean="0"/>
              <a:t>Third level</a:t>
            </a:r>
          </a:p>
          <a:p>
            <a:pPr lvl="3"/>
            <a:r>
              <a:rPr lang="nn-NO" smtClean="0"/>
              <a:t>Fourth level</a:t>
            </a:r>
          </a:p>
          <a:p>
            <a:pPr lvl="4"/>
            <a:r>
              <a:rPr lang="nn-NO" smtClean="0"/>
              <a:t>Fifth level</a:t>
            </a:r>
          </a:p>
        </p:txBody>
      </p:sp>
      <p:sp>
        <p:nvSpPr>
          <p:cNvPr id="1131" name="Rectangle 10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581400" y="6008688"/>
            <a:ext cx="175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endParaRPr lang="nn-NO"/>
          </a:p>
        </p:txBody>
      </p:sp>
      <p:sp>
        <p:nvSpPr>
          <p:cNvPr id="1132" name="Rectangle 10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33400" y="601345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nn-NO"/>
          </a:p>
        </p:txBody>
      </p:sp>
      <p:sp>
        <p:nvSpPr>
          <p:cNvPr id="1133" name="Rectangle 109"/>
          <p:cNvSpPr>
            <a:spLocks noChangeArrowheads="1"/>
          </p:cNvSpPr>
          <p:nvPr userDrawn="1"/>
        </p:nvSpPr>
        <p:spPr bwMode="auto">
          <a:xfrm>
            <a:off x="0" y="0"/>
            <a:ext cx="420688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fld id="{E6938358-54B9-48A8-A0CC-CD28C67817E0}" type="slidenum">
              <a:rPr lang="nn-NO" sz="1400" b="1">
                <a:solidFill>
                  <a:srgbClr val="BFD9E6"/>
                </a:solidFill>
              </a:rPr>
              <a:pPr algn="ctr">
                <a:defRPr/>
              </a:pPr>
              <a:t>‹N›</a:t>
            </a:fld>
            <a:endParaRPr lang="nn-NO" sz="1400">
              <a:solidFill>
                <a:srgbClr val="BFD9E6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3pPr>
      <a:lvl4pPr marL="15621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4pPr>
      <a:lvl5pPr marL="1981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5pPr>
      <a:lvl6pPr marL="2438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6pPr>
      <a:lvl7pPr marL="28956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7pPr>
      <a:lvl8pPr marL="33528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8pPr>
      <a:lvl9pPr marL="3810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043" descr="bgr-s1-mellom.bmp                                              00095C1FMacintosh HD                   BCDAEE2C: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588" y="0"/>
            <a:ext cx="9147176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Text Box 1044"/>
          <p:cNvSpPr txBox="1">
            <a:spLocks noChangeArrowheads="1"/>
          </p:cNvSpPr>
          <p:nvPr/>
        </p:nvSpPr>
        <p:spPr bwMode="auto">
          <a:xfrm>
            <a:off x="611560" y="3452019"/>
            <a:ext cx="8767144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457200" indent="-457200"/>
            <a:r>
              <a:rPr lang="en-US" sz="4000" dirty="0" smtClean="0"/>
              <a:t>Functional </a:t>
            </a:r>
            <a:r>
              <a:rPr lang="en-US" sz="4000" dirty="0"/>
              <a:t>Modification Specification </a:t>
            </a:r>
            <a:r>
              <a:rPr lang="en-US" sz="4000" b="1" dirty="0" smtClean="0"/>
              <a:t> </a:t>
            </a:r>
          </a:p>
          <a:p>
            <a:pPr marL="457200" indent="-457200"/>
            <a:r>
              <a:rPr lang="en-US" sz="4000" b="1" dirty="0" err="1" smtClean="0"/>
              <a:t>Salesprice</a:t>
            </a:r>
            <a:r>
              <a:rPr lang="en-US" sz="4000" b="1" dirty="0" smtClean="0"/>
              <a:t> simulation</a:t>
            </a:r>
            <a:endParaRPr lang="en-US" sz="4000" dirty="0"/>
          </a:p>
        </p:txBody>
      </p:sp>
      <p:sp>
        <p:nvSpPr>
          <p:cNvPr id="2052" name="Text Box 1045"/>
          <p:cNvSpPr txBox="1">
            <a:spLocks noChangeArrowheads="1"/>
          </p:cNvSpPr>
          <p:nvPr/>
        </p:nvSpPr>
        <p:spPr bwMode="auto">
          <a:xfrm>
            <a:off x="8156115" y="6553200"/>
            <a:ext cx="8354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nb-NO" sz="1000" b="1" dirty="0" smtClean="0">
                <a:solidFill>
                  <a:schemeClr val="bg1"/>
                </a:solidFill>
              </a:rPr>
              <a:t>18-11-2011</a:t>
            </a:r>
            <a:endParaRPr lang="nb-NO" sz="1000" b="1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031274" y="4428153"/>
            <a:ext cx="3114314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b-NO" dirty="0"/>
          </a:p>
          <a:p>
            <a:r>
              <a:rPr lang="nb-NO" sz="2000" i="1" dirty="0" err="1" smtClean="0"/>
              <a:t>Milani</a:t>
            </a:r>
            <a:r>
              <a:rPr lang="nb-NO" sz="2000" i="1" dirty="0" smtClean="0"/>
              <a:t> </a:t>
            </a:r>
            <a:r>
              <a:rPr lang="nb-NO" sz="2000" i="1" dirty="0" err="1"/>
              <a:t>Damiano</a:t>
            </a:r>
            <a:r>
              <a:rPr lang="nb-NO" sz="2000" i="1" dirty="0"/>
              <a:t> </a:t>
            </a:r>
          </a:p>
          <a:p>
            <a:r>
              <a:rPr lang="nb-NO" sz="2000" i="1" dirty="0" err="1"/>
              <a:t>Vimercati</a:t>
            </a:r>
            <a:r>
              <a:rPr lang="nb-NO" sz="2000" i="1" dirty="0"/>
              <a:t> </a:t>
            </a:r>
            <a:r>
              <a:rPr lang="nb-NO" sz="2000" i="1" dirty="0" err="1" smtClean="0"/>
              <a:t>Davide</a:t>
            </a:r>
            <a:endParaRPr lang="nb-NO" sz="2000" i="1" dirty="0" smtClean="0"/>
          </a:p>
          <a:p>
            <a:r>
              <a:rPr lang="nb-NO" sz="2000" i="1" dirty="0" smtClean="0"/>
              <a:t>Tan </a:t>
            </a:r>
            <a:r>
              <a:rPr lang="nb-NO" sz="2000" i="1" dirty="0" err="1"/>
              <a:t>Yan</a:t>
            </a:r>
            <a:r>
              <a:rPr lang="nb-NO" sz="2000" i="1" dirty="0"/>
              <a:t> </a:t>
            </a:r>
            <a:r>
              <a:rPr lang="nb-NO" sz="2000" i="1" dirty="0" smtClean="0"/>
              <a:t>Shao</a:t>
            </a:r>
            <a:endParaRPr lang="nb-NO" sz="2000" i="1" dirty="0"/>
          </a:p>
          <a:p>
            <a:r>
              <a:rPr lang="nb-NO" sz="2000" i="1" dirty="0" err="1" smtClean="0"/>
              <a:t>Oguntoyinbo</a:t>
            </a:r>
            <a:r>
              <a:rPr lang="nb-NO" sz="2000" i="1" dirty="0" smtClean="0"/>
              <a:t> </a:t>
            </a:r>
            <a:r>
              <a:rPr lang="nb-NO" sz="2000" i="1" dirty="0" err="1" smtClean="0"/>
              <a:t>Oludayo</a:t>
            </a:r>
            <a:endParaRPr lang="nb-NO" sz="2000" i="1" dirty="0"/>
          </a:p>
          <a:p>
            <a:endParaRPr lang="nb-N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FMS – Example</a:t>
            </a:r>
          </a:p>
        </p:txBody>
      </p:sp>
      <p:pic>
        <p:nvPicPr>
          <p:cNvPr id="2050" name="Picture 2" descr="spec3_im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029" b="55788"/>
          <a:stretch/>
        </p:blipFill>
        <p:spPr bwMode="auto">
          <a:xfrm>
            <a:off x="115412" y="1459880"/>
            <a:ext cx="9000484" cy="4032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1520" y="3337604"/>
            <a:ext cx="7200800" cy="27699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nb-NO" sz="1200" dirty="0"/>
          </a:p>
        </p:txBody>
      </p:sp>
      <p:sp>
        <p:nvSpPr>
          <p:cNvPr id="5" name="TextBox 4"/>
          <p:cNvSpPr txBox="1"/>
          <p:nvPr/>
        </p:nvSpPr>
        <p:spPr>
          <a:xfrm>
            <a:off x="429494" y="3337604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 smtClean="0"/>
              <a:t>VLV-01</a:t>
            </a:r>
            <a:endParaRPr lang="nb-NO" sz="1200" dirty="0"/>
          </a:p>
        </p:txBody>
      </p:sp>
      <p:sp>
        <p:nvSpPr>
          <p:cNvPr id="8" name="TextBox 7"/>
          <p:cNvSpPr txBox="1"/>
          <p:nvPr/>
        </p:nvSpPr>
        <p:spPr>
          <a:xfrm>
            <a:off x="1329061" y="3343309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 smtClean="0"/>
              <a:t>1</a:t>
            </a:r>
            <a:endParaRPr lang="nb-NO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2483768" y="3337604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 smtClean="0"/>
              <a:t>50,00</a:t>
            </a:r>
            <a:endParaRPr lang="nb-NO" sz="1200" dirty="0"/>
          </a:p>
        </p:txBody>
      </p:sp>
      <p:sp>
        <p:nvSpPr>
          <p:cNvPr id="10" name="TextBox 9"/>
          <p:cNvSpPr txBox="1"/>
          <p:nvPr/>
        </p:nvSpPr>
        <p:spPr>
          <a:xfrm>
            <a:off x="3347864" y="3337602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 smtClean="0"/>
              <a:t>44,50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761109" y="3337081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 err="1" smtClean="0"/>
              <a:t>pcs</a:t>
            </a:r>
            <a:endParaRPr lang="nb-NO" sz="1200" dirty="0"/>
          </a:p>
        </p:txBody>
      </p:sp>
      <p:sp>
        <p:nvSpPr>
          <p:cNvPr id="12" name="TextBox 11"/>
          <p:cNvSpPr txBox="1"/>
          <p:nvPr/>
        </p:nvSpPr>
        <p:spPr>
          <a:xfrm>
            <a:off x="5652120" y="3337604"/>
            <a:ext cx="4320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 smtClean="0"/>
              <a:t>-11</a:t>
            </a:r>
            <a:endParaRPr lang="nb-NO" sz="1200" dirty="0"/>
          </a:p>
        </p:txBody>
      </p:sp>
      <p:sp>
        <p:nvSpPr>
          <p:cNvPr id="13" name="TextBox 12"/>
          <p:cNvSpPr txBox="1"/>
          <p:nvPr/>
        </p:nvSpPr>
        <p:spPr>
          <a:xfrm>
            <a:off x="4502990" y="3347163"/>
            <a:ext cx="5324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 smtClean="0"/>
              <a:t>-5,50</a:t>
            </a:r>
            <a:endParaRPr lang="nb-NO" sz="1200" dirty="0"/>
          </a:p>
        </p:txBody>
      </p:sp>
      <p:sp>
        <p:nvSpPr>
          <p:cNvPr id="14" name="TextBox 13"/>
          <p:cNvSpPr txBox="1"/>
          <p:nvPr/>
        </p:nvSpPr>
        <p:spPr>
          <a:xfrm>
            <a:off x="6228531" y="3337604"/>
            <a:ext cx="12241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 err="1" smtClean="0"/>
              <a:t>Valve</a:t>
            </a:r>
            <a:endParaRPr lang="nb-NO" sz="1200" dirty="0"/>
          </a:p>
        </p:txBody>
      </p:sp>
      <p:sp>
        <p:nvSpPr>
          <p:cNvPr id="2" name="Oval 1"/>
          <p:cNvSpPr/>
          <p:nvPr/>
        </p:nvSpPr>
        <p:spPr bwMode="auto">
          <a:xfrm>
            <a:off x="7768456" y="2794186"/>
            <a:ext cx="1375544" cy="704734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b-NO" sz="3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20467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FMS – Interface overall</a:t>
            </a:r>
          </a:p>
        </p:txBody>
      </p:sp>
      <p:pic>
        <p:nvPicPr>
          <p:cNvPr id="1026" name="Picture 2" descr="spec3_im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196752"/>
            <a:ext cx="6552728" cy="5243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77181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FMS - Modification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213" y="1719263"/>
            <a:ext cx="8029575" cy="341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Ovale 3"/>
          <p:cNvSpPr/>
          <p:nvPr/>
        </p:nvSpPr>
        <p:spPr bwMode="auto">
          <a:xfrm>
            <a:off x="6300192" y="2852936"/>
            <a:ext cx="1656184" cy="792088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3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FMS – Top view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 b="65012"/>
          <a:stretch>
            <a:fillRect/>
          </a:stretch>
        </p:blipFill>
        <p:spPr bwMode="auto">
          <a:xfrm>
            <a:off x="899592" y="1556792"/>
            <a:ext cx="14921307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9 -1.48148E-6 L -0.8474 -1.48148E-6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37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FMS – Bottom view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 t="40403" b="4379"/>
          <a:stretch>
            <a:fillRect/>
          </a:stretch>
        </p:blipFill>
        <p:spPr bwMode="auto">
          <a:xfrm>
            <a:off x="251520" y="1340768"/>
            <a:ext cx="8692516" cy="3839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7772400" cy="1143000"/>
          </a:xfrm>
        </p:spPr>
        <p:txBody>
          <a:bodyPr/>
          <a:lstStyle/>
          <a:p>
            <a:r>
              <a:rPr lang="en-US" dirty="0" smtClean="0"/>
              <a:t>FMS – Example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39552" y="1484784"/>
            <a:ext cx="7772400" cy="508953"/>
          </a:xfrm>
        </p:spPr>
        <p:txBody>
          <a:bodyPr/>
          <a:lstStyle/>
          <a:p>
            <a:r>
              <a:rPr lang="nb-NO" dirty="0" smtClean="0"/>
              <a:t>Item: </a:t>
            </a:r>
            <a:r>
              <a:rPr lang="nb-NO" dirty="0" err="1" smtClean="0"/>
              <a:t>Valve</a:t>
            </a:r>
            <a:endParaRPr lang="nb-NO" dirty="0" smtClean="0"/>
          </a:p>
          <a:p>
            <a:r>
              <a:rPr lang="nb-NO" dirty="0" err="1" smtClean="0"/>
              <a:t>Salesprice</a:t>
            </a:r>
            <a:r>
              <a:rPr lang="nb-NO" dirty="0" smtClean="0"/>
              <a:t> </a:t>
            </a:r>
            <a:r>
              <a:rPr lang="nb-NO" dirty="0" err="1" smtClean="0"/>
              <a:t>modification</a:t>
            </a:r>
            <a:r>
              <a:rPr lang="nb-NO" dirty="0" smtClean="0"/>
              <a:t> at </a:t>
            </a:r>
            <a:r>
              <a:rPr lang="nb-NO" dirty="0" err="1" smtClean="0"/>
              <a:t>component-level</a:t>
            </a:r>
            <a:endParaRPr lang="nb-NO" dirty="0" smtClean="0"/>
          </a:p>
        </p:txBody>
      </p:sp>
      <p:cxnSp>
        <p:nvCxnSpPr>
          <p:cNvPr id="27" name="Straight Connector 26"/>
          <p:cNvCxnSpPr/>
          <p:nvPr/>
        </p:nvCxnSpPr>
        <p:spPr>
          <a:xfrm>
            <a:off x="4143772" y="3157646"/>
            <a:ext cx="0" cy="352425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2934097" y="3510071"/>
            <a:ext cx="255270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2934097" y="3510071"/>
            <a:ext cx="0" cy="19050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5486797" y="3510071"/>
            <a:ext cx="0" cy="19050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1" name="Text Box 6"/>
          <p:cNvSpPr txBox="1"/>
          <p:nvPr/>
        </p:nvSpPr>
        <p:spPr>
          <a:xfrm>
            <a:off x="3391297" y="2570695"/>
            <a:ext cx="1485900" cy="304800"/>
          </a:xfrm>
          <a:prstGeom prst="rect">
            <a:avLst/>
          </a:prstGeom>
          <a:solidFill>
            <a:schemeClr val="lt1"/>
          </a:solidFill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b-NO" sz="2800" dirty="0" err="1" smtClean="0">
                <a:effectLst/>
                <a:ea typeface="Times New Roman"/>
                <a:cs typeface="Times New Roman"/>
              </a:rPr>
              <a:t>Valve</a:t>
            </a:r>
            <a:endParaRPr lang="nb-NO" sz="2800" dirty="0">
              <a:effectLst/>
              <a:ea typeface="Times New Roman"/>
              <a:cs typeface="Times New Roman"/>
            </a:endParaRPr>
          </a:p>
        </p:txBody>
      </p:sp>
      <p:sp>
        <p:nvSpPr>
          <p:cNvPr id="32" name="Text Box 6"/>
          <p:cNvSpPr txBox="1"/>
          <p:nvPr/>
        </p:nvSpPr>
        <p:spPr>
          <a:xfrm>
            <a:off x="1947000" y="3930230"/>
            <a:ext cx="2001520" cy="304800"/>
          </a:xfrm>
          <a:prstGeom prst="rect">
            <a:avLst/>
          </a:prstGeom>
          <a:solidFill>
            <a:schemeClr val="lt1"/>
          </a:solidFill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b-NO" sz="2800" dirty="0">
                <a:latin typeface="Times New Roman"/>
                <a:ea typeface="Calibri"/>
              </a:rPr>
              <a:t>x</a:t>
            </a:r>
            <a:r>
              <a:rPr lang="nb-NO" sz="2800" dirty="0" smtClean="0">
                <a:effectLst/>
                <a:latin typeface="Times New Roman"/>
                <a:ea typeface="Calibri"/>
              </a:rPr>
              <a:t>1 </a:t>
            </a:r>
            <a:br>
              <a:rPr lang="nb-NO" sz="2800" dirty="0" smtClean="0">
                <a:effectLst/>
                <a:latin typeface="Times New Roman"/>
                <a:ea typeface="Calibri"/>
              </a:rPr>
            </a:br>
            <a:r>
              <a:rPr lang="nb-NO" sz="2800" dirty="0" err="1" smtClean="0">
                <a:effectLst/>
                <a:latin typeface="Times New Roman"/>
                <a:ea typeface="Calibri"/>
              </a:rPr>
              <a:t>Valve</a:t>
            </a:r>
            <a:r>
              <a:rPr lang="nb-NO" sz="2800" dirty="0" smtClean="0">
                <a:effectLst/>
                <a:latin typeface="Times New Roman"/>
                <a:ea typeface="Calibri"/>
              </a:rPr>
              <a:t> disk</a:t>
            </a:r>
            <a:endParaRPr lang="nb-NO" sz="2800" dirty="0">
              <a:effectLst/>
              <a:latin typeface="Times New Roman"/>
              <a:ea typeface="Times New Roman"/>
            </a:endParaRPr>
          </a:p>
        </p:txBody>
      </p:sp>
      <p:sp>
        <p:nvSpPr>
          <p:cNvPr id="33" name="Text Box 6"/>
          <p:cNvSpPr txBox="1"/>
          <p:nvPr/>
        </p:nvSpPr>
        <p:spPr>
          <a:xfrm>
            <a:off x="4883274" y="3930497"/>
            <a:ext cx="1414529" cy="609066"/>
          </a:xfrm>
          <a:prstGeom prst="rect">
            <a:avLst/>
          </a:prstGeom>
          <a:solidFill>
            <a:schemeClr val="lt1"/>
          </a:solidFill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b-NO" sz="2800" dirty="0" smtClean="0">
                <a:latin typeface="Times New Roman"/>
                <a:ea typeface="Calibri"/>
              </a:rPr>
              <a:t>x2 </a:t>
            </a:r>
            <a:r>
              <a:rPr lang="nb-NO" sz="2800" dirty="0" err="1" smtClean="0">
                <a:effectLst/>
                <a:latin typeface="Times New Roman"/>
                <a:ea typeface="Calibri"/>
              </a:rPr>
              <a:t>Gaskets</a:t>
            </a:r>
            <a:endParaRPr lang="nb-NO" sz="2800" dirty="0">
              <a:effectLst/>
              <a:latin typeface="Times New Roman"/>
              <a:ea typeface="Times New Roman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02929" y="5373216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800" dirty="0" smtClean="0"/>
              <a:t>Unit </a:t>
            </a:r>
            <a:r>
              <a:rPr lang="nb-NO" sz="1800" dirty="0" err="1" smtClean="0"/>
              <a:t>price</a:t>
            </a:r>
            <a:r>
              <a:rPr lang="nb-NO" sz="1800" dirty="0" smtClean="0"/>
              <a:t>:</a:t>
            </a:r>
            <a:endParaRPr lang="nb-NO" sz="1800" dirty="0"/>
          </a:p>
        </p:txBody>
      </p:sp>
      <p:sp>
        <p:nvSpPr>
          <p:cNvPr id="34" name="TextBox 33"/>
          <p:cNvSpPr txBox="1"/>
          <p:nvPr/>
        </p:nvSpPr>
        <p:spPr>
          <a:xfrm>
            <a:off x="2222347" y="5373563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800" dirty="0" smtClean="0"/>
              <a:t>10,00</a:t>
            </a:r>
            <a:endParaRPr lang="nb-NO" sz="1800" dirty="0"/>
          </a:p>
        </p:txBody>
      </p:sp>
      <p:sp>
        <p:nvSpPr>
          <p:cNvPr id="35" name="TextBox 34"/>
          <p:cNvSpPr txBox="1"/>
          <p:nvPr/>
        </p:nvSpPr>
        <p:spPr>
          <a:xfrm>
            <a:off x="4757267" y="5373216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800" dirty="0" smtClean="0"/>
              <a:t>20,00</a:t>
            </a:r>
            <a:endParaRPr lang="nb-NO" sz="1800" dirty="0"/>
          </a:p>
        </p:txBody>
      </p:sp>
    </p:spTree>
    <p:extLst>
      <p:ext uri="{BB962C8B-B14F-4D97-AF65-F5344CB8AC3E}">
        <p14:creationId xmlns:p14="http://schemas.microsoft.com/office/powerpoint/2010/main" xmlns="" val="571849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1" grpId="0" animBg="1"/>
      <p:bldP spid="32" grpId="0" animBg="1"/>
      <p:bldP spid="33" grpId="0" animBg="1"/>
      <p:bldP spid="4" grpId="0"/>
      <p:bldP spid="34" grpId="0"/>
      <p:bldP spid="3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FMS – Example</a:t>
            </a:r>
          </a:p>
        </p:txBody>
      </p:sp>
      <p:pic>
        <p:nvPicPr>
          <p:cNvPr id="2050" name="Picture 2" descr="spec3_im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029" b="55788"/>
          <a:stretch/>
        </p:blipFill>
        <p:spPr bwMode="auto">
          <a:xfrm>
            <a:off x="115412" y="1459880"/>
            <a:ext cx="9000484" cy="4032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1520" y="3337604"/>
            <a:ext cx="7200800" cy="27699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nb-NO" sz="1200" dirty="0"/>
          </a:p>
        </p:txBody>
      </p:sp>
      <p:sp>
        <p:nvSpPr>
          <p:cNvPr id="5" name="TextBox 4"/>
          <p:cNvSpPr txBox="1"/>
          <p:nvPr/>
        </p:nvSpPr>
        <p:spPr>
          <a:xfrm>
            <a:off x="429494" y="3337604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 smtClean="0"/>
              <a:t>VLV-01</a:t>
            </a:r>
            <a:endParaRPr lang="nb-NO" sz="1200" dirty="0"/>
          </a:p>
        </p:txBody>
      </p:sp>
      <p:sp>
        <p:nvSpPr>
          <p:cNvPr id="8" name="TextBox 7"/>
          <p:cNvSpPr txBox="1"/>
          <p:nvPr/>
        </p:nvSpPr>
        <p:spPr>
          <a:xfrm>
            <a:off x="1329061" y="3343309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 smtClean="0"/>
              <a:t>1</a:t>
            </a:r>
            <a:endParaRPr lang="nb-NO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2483768" y="3337604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 smtClean="0"/>
              <a:t>50,00</a:t>
            </a:r>
            <a:endParaRPr lang="nb-NO" sz="1200" dirty="0"/>
          </a:p>
        </p:txBody>
      </p:sp>
      <p:sp>
        <p:nvSpPr>
          <p:cNvPr id="10" name="TextBox 9"/>
          <p:cNvSpPr txBox="1"/>
          <p:nvPr/>
        </p:nvSpPr>
        <p:spPr>
          <a:xfrm>
            <a:off x="3347864" y="3337602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 smtClean="0"/>
              <a:t>50,00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761109" y="3337081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 err="1" smtClean="0"/>
              <a:t>pcs</a:t>
            </a:r>
            <a:endParaRPr lang="nb-NO" sz="1200" dirty="0"/>
          </a:p>
        </p:txBody>
      </p:sp>
      <p:sp>
        <p:nvSpPr>
          <p:cNvPr id="12" name="TextBox 11"/>
          <p:cNvSpPr txBox="1"/>
          <p:nvPr/>
        </p:nvSpPr>
        <p:spPr>
          <a:xfrm>
            <a:off x="5724128" y="3337604"/>
            <a:ext cx="3600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 smtClean="0"/>
              <a:t>0</a:t>
            </a:r>
            <a:endParaRPr lang="nb-NO" sz="1200" dirty="0"/>
          </a:p>
        </p:txBody>
      </p:sp>
      <p:sp>
        <p:nvSpPr>
          <p:cNvPr id="13" name="TextBox 12"/>
          <p:cNvSpPr txBox="1"/>
          <p:nvPr/>
        </p:nvSpPr>
        <p:spPr>
          <a:xfrm>
            <a:off x="4502990" y="3347163"/>
            <a:ext cx="5324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 smtClean="0"/>
              <a:t>0</a:t>
            </a:r>
            <a:endParaRPr lang="nb-NO" sz="1200" dirty="0"/>
          </a:p>
        </p:txBody>
      </p:sp>
      <p:sp>
        <p:nvSpPr>
          <p:cNvPr id="14" name="TextBox 13"/>
          <p:cNvSpPr txBox="1"/>
          <p:nvPr/>
        </p:nvSpPr>
        <p:spPr>
          <a:xfrm>
            <a:off x="6228531" y="3337604"/>
            <a:ext cx="12241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 err="1" smtClean="0"/>
              <a:t>Valve</a:t>
            </a:r>
            <a:endParaRPr lang="nb-NO" sz="1200" dirty="0"/>
          </a:p>
        </p:txBody>
      </p:sp>
    </p:spTree>
    <p:extLst>
      <p:ext uri="{BB962C8B-B14F-4D97-AF65-F5344CB8AC3E}">
        <p14:creationId xmlns:p14="http://schemas.microsoft.com/office/powerpoint/2010/main" xmlns="" val="2741604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5" grpId="0"/>
      <p:bldP spid="5" grpId="1"/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  <p:bldP spid="12" grpId="0"/>
      <p:bldP spid="12" grpId="1"/>
      <p:bldP spid="13" grpId="0"/>
      <p:bldP spid="13" grpId="1"/>
      <p:bldP spid="14" grpId="0"/>
      <p:bldP spid="14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3" cstate="print"/>
          <a:srcRect l="20260" t="50136" r="-432" b="4379"/>
          <a:stretch/>
        </p:blipFill>
        <p:spPr bwMode="auto">
          <a:xfrm>
            <a:off x="0" y="1672692"/>
            <a:ext cx="9144001" cy="3902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FMS – Example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17562" y="2718478"/>
            <a:ext cx="7200800" cy="27699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nb-NO" sz="1200" dirty="0"/>
          </a:p>
        </p:txBody>
      </p:sp>
      <p:sp>
        <p:nvSpPr>
          <p:cNvPr id="5" name="TextBox 4"/>
          <p:cNvSpPr txBox="1"/>
          <p:nvPr/>
        </p:nvSpPr>
        <p:spPr>
          <a:xfrm>
            <a:off x="395536" y="2718478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 smtClean="0"/>
              <a:t>VDSK-3</a:t>
            </a:r>
            <a:endParaRPr lang="nb-NO" sz="1200" dirty="0"/>
          </a:p>
        </p:txBody>
      </p:sp>
      <p:sp>
        <p:nvSpPr>
          <p:cNvPr id="8" name="TextBox 7"/>
          <p:cNvSpPr txBox="1"/>
          <p:nvPr/>
        </p:nvSpPr>
        <p:spPr>
          <a:xfrm>
            <a:off x="1295103" y="2724183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 smtClean="0"/>
              <a:t>1</a:t>
            </a:r>
            <a:endParaRPr lang="nb-NO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2449810" y="2718478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/>
              <a:t>1</a:t>
            </a:r>
            <a:r>
              <a:rPr lang="nb-NO" sz="1200" dirty="0" smtClean="0"/>
              <a:t>0,00</a:t>
            </a:r>
            <a:endParaRPr lang="nb-NO" sz="1200" dirty="0"/>
          </a:p>
        </p:txBody>
      </p:sp>
      <p:sp>
        <p:nvSpPr>
          <p:cNvPr id="10" name="TextBox 9"/>
          <p:cNvSpPr txBox="1"/>
          <p:nvPr/>
        </p:nvSpPr>
        <p:spPr>
          <a:xfrm>
            <a:off x="3620962" y="2718476"/>
            <a:ext cx="7350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 smtClean="0"/>
              <a:t>0,00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727151" y="2717955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 err="1" smtClean="0"/>
              <a:t>pcs</a:t>
            </a:r>
            <a:endParaRPr lang="nb-NO" sz="1200" dirty="0"/>
          </a:p>
        </p:txBody>
      </p:sp>
      <p:sp>
        <p:nvSpPr>
          <p:cNvPr id="13" name="TextBox 12"/>
          <p:cNvSpPr txBox="1"/>
          <p:nvPr/>
        </p:nvSpPr>
        <p:spPr>
          <a:xfrm>
            <a:off x="4469032" y="2728037"/>
            <a:ext cx="10390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 smtClean="0"/>
              <a:t>0</a:t>
            </a:r>
            <a:endParaRPr lang="nb-NO" sz="1200" dirty="0"/>
          </a:p>
        </p:txBody>
      </p:sp>
      <p:sp>
        <p:nvSpPr>
          <p:cNvPr id="14" name="TextBox 13"/>
          <p:cNvSpPr txBox="1"/>
          <p:nvPr/>
        </p:nvSpPr>
        <p:spPr>
          <a:xfrm>
            <a:off x="6194573" y="2718478"/>
            <a:ext cx="12241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 err="1" smtClean="0"/>
              <a:t>Valve</a:t>
            </a:r>
            <a:r>
              <a:rPr lang="nb-NO" sz="1200" dirty="0" smtClean="0"/>
              <a:t> Disk</a:t>
            </a:r>
            <a:endParaRPr lang="nb-NO" sz="1200" dirty="0"/>
          </a:p>
        </p:txBody>
      </p:sp>
      <p:sp>
        <p:nvSpPr>
          <p:cNvPr id="16" name="TextBox 15"/>
          <p:cNvSpPr txBox="1"/>
          <p:nvPr/>
        </p:nvSpPr>
        <p:spPr>
          <a:xfrm>
            <a:off x="217562" y="3009378"/>
            <a:ext cx="7200800" cy="27699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nb-NO" sz="1200" dirty="0"/>
          </a:p>
        </p:txBody>
      </p:sp>
      <p:sp>
        <p:nvSpPr>
          <p:cNvPr id="17" name="TextBox 16"/>
          <p:cNvSpPr txBox="1"/>
          <p:nvPr/>
        </p:nvSpPr>
        <p:spPr>
          <a:xfrm>
            <a:off x="395536" y="3009378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 smtClean="0"/>
              <a:t>GSK-41</a:t>
            </a:r>
            <a:endParaRPr lang="nb-NO" sz="1200" dirty="0"/>
          </a:p>
        </p:txBody>
      </p:sp>
      <p:sp>
        <p:nvSpPr>
          <p:cNvPr id="18" name="TextBox 17"/>
          <p:cNvSpPr txBox="1"/>
          <p:nvPr/>
        </p:nvSpPr>
        <p:spPr>
          <a:xfrm>
            <a:off x="1295103" y="3015083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 smtClean="0"/>
              <a:t>2</a:t>
            </a:r>
            <a:endParaRPr lang="nb-NO" sz="1200" dirty="0"/>
          </a:p>
        </p:txBody>
      </p:sp>
      <p:sp>
        <p:nvSpPr>
          <p:cNvPr id="19" name="TextBox 18"/>
          <p:cNvSpPr txBox="1"/>
          <p:nvPr/>
        </p:nvSpPr>
        <p:spPr>
          <a:xfrm>
            <a:off x="2449810" y="3009378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/>
              <a:t>2</a:t>
            </a:r>
            <a:r>
              <a:rPr lang="nb-NO" sz="1200" dirty="0" smtClean="0"/>
              <a:t>0,00</a:t>
            </a:r>
            <a:endParaRPr lang="nb-NO" sz="1200" dirty="0"/>
          </a:p>
        </p:txBody>
      </p:sp>
      <p:sp>
        <p:nvSpPr>
          <p:cNvPr id="20" name="TextBox 19"/>
          <p:cNvSpPr txBox="1"/>
          <p:nvPr/>
        </p:nvSpPr>
        <p:spPr>
          <a:xfrm>
            <a:off x="3620963" y="2999399"/>
            <a:ext cx="8480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 smtClean="0"/>
              <a:t>0,00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727151" y="3008855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 err="1" smtClean="0"/>
              <a:t>pcs</a:t>
            </a:r>
            <a:endParaRPr lang="nb-NO" sz="1200" dirty="0"/>
          </a:p>
        </p:txBody>
      </p:sp>
      <p:sp>
        <p:nvSpPr>
          <p:cNvPr id="23" name="TextBox 22"/>
          <p:cNvSpPr txBox="1"/>
          <p:nvPr/>
        </p:nvSpPr>
        <p:spPr>
          <a:xfrm>
            <a:off x="4469032" y="3018937"/>
            <a:ext cx="10390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 smtClean="0"/>
              <a:t>0</a:t>
            </a:r>
            <a:endParaRPr lang="nb-NO" sz="1200" dirty="0"/>
          </a:p>
        </p:txBody>
      </p:sp>
      <p:sp>
        <p:nvSpPr>
          <p:cNvPr id="24" name="TextBox 23"/>
          <p:cNvSpPr txBox="1"/>
          <p:nvPr/>
        </p:nvSpPr>
        <p:spPr>
          <a:xfrm>
            <a:off x="6194573" y="3009378"/>
            <a:ext cx="12241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 err="1" smtClean="0"/>
              <a:t>Valve</a:t>
            </a:r>
            <a:r>
              <a:rPr lang="nb-NO" sz="1200" dirty="0" smtClean="0"/>
              <a:t> </a:t>
            </a:r>
            <a:r>
              <a:rPr lang="nb-NO" sz="1200" dirty="0" err="1" smtClean="0"/>
              <a:t>Gasket</a:t>
            </a:r>
            <a:endParaRPr lang="nb-NO" sz="1200" dirty="0"/>
          </a:p>
        </p:txBody>
      </p:sp>
      <p:sp>
        <p:nvSpPr>
          <p:cNvPr id="25" name="TextBox 24"/>
          <p:cNvSpPr txBox="1"/>
          <p:nvPr/>
        </p:nvSpPr>
        <p:spPr>
          <a:xfrm>
            <a:off x="5508104" y="2728036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/>
              <a:t>1</a:t>
            </a:r>
            <a:r>
              <a:rPr lang="nb-NO" sz="1200" dirty="0" smtClean="0"/>
              <a:t>0,00</a:t>
            </a:r>
            <a:endParaRPr lang="nb-NO" sz="1200" dirty="0"/>
          </a:p>
        </p:txBody>
      </p:sp>
      <p:sp>
        <p:nvSpPr>
          <p:cNvPr id="26" name="TextBox 25"/>
          <p:cNvSpPr txBox="1"/>
          <p:nvPr/>
        </p:nvSpPr>
        <p:spPr>
          <a:xfrm>
            <a:off x="5508104" y="3018936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/>
              <a:t>2</a:t>
            </a:r>
            <a:r>
              <a:rPr lang="nb-NO" sz="1200" dirty="0" smtClean="0"/>
              <a:t>0,00</a:t>
            </a:r>
            <a:endParaRPr lang="nb-NO" sz="1200" dirty="0"/>
          </a:p>
        </p:txBody>
      </p:sp>
      <p:sp>
        <p:nvSpPr>
          <p:cNvPr id="2" name="TextBox 1"/>
          <p:cNvSpPr txBox="1"/>
          <p:nvPr/>
        </p:nvSpPr>
        <p:spPr>
          <a:xfrm>
            <a:off x="4469032" y="2680382"/>
            <a:ext cx="3768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600" dirty="0" smtClean="0">
                <a:solidFill>
                  <a:srgbClr val="FF0000"/>
                </a:solidFill>
              </a:rPr>
              <a:t>5</a:t>
            </a:r>
            <a:endParaRPr lang="nb-NO" sz="1600" dirty="0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558178" y="2968621"/>
            <a:ext cx="6537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600" dirty="0" smtClean="0">
                <a:solidFill>
                  <a:srgbClr val="FF0000"/>
                </a:solidFill>
              </a:rPr>
              <a:t>-3,00</a:t>
            </a:r>
            <a:endParaRPr lang="nb-NO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71953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"/>
                            </p:stCondLst>
                            <p:childTnLst>
                              <p:par>
                                <p:cTn id="9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8" grpId="0"/>
      <p:bldP spid="9" grpId="0"/>
      <p:bldP spid="10" grpId="0"/>
      <p:bldP spid="11" grpId="0"/>
      <p:bldP spid="13" grpId="0"/>
      <p:bldP spid="13" grpId="1"/>
      <p:bldP spid="14" grpId="0"/>
      <p:bldP spid="16" grpId="0" animBg="1"/>
      <p:bldP spid="17" grpId="0"/>
      <p:bldP spid="18" grpId="0"/>
      <p:bldP spid="19" grpId="0"/>
      <p:bldP spid="20" grpId="0"/>
      <p:bldP spid="20" grpId="1"/>
      <p:bldP spid="21" grpId="0"/>
      <p:bldP spid="23" grpId="0"/>
      <p:bldP spid="24" grpId="0"/>
      <p:bldP spid="25" grpId="0"/>
      <p:bldP spid="26" grpId="0"/>
      <p:bldP spid="2" grpId="0"/>
      <p:bldP spid="2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3" cstate="print"/>
          <a:srcRect l="20260" t="50136" r="-432" b="4379"/>
          <a:stretch/>
        </p:blipFill>
        <p:spPr bwMode="auto">
          <a:xfrm>
            <a:off x="0" y="1672692"/>
            <a:ext cx="9144001" cy="3902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FMS – Example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17562" y="2718478"/>
            <a:ext cx="7200800" cy="27699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nb-NO" sz="1200" dirty="0"/>
          </a:p>
        </p:txBody>
      </p:sp>
      <p:sp>
        <p:nvSpPr>
          <p:cNvPr id="5" name="TextBox 4"/>
          <p:cNvSpPr txBox="1"/>
          <p:nvPr/>
        </p:nvSpPr>
        <p:spPr>
          <a:xfrm>
            <a:off x="395536" y="2718478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 smtClean="0"/>
              <a:t>VDSK-3</a:t>
            </a:r>
            <a:endParaRPr lang="nb-NO" sz="1200" dirty="0"/>
          </a:p>
        </p:txBody>
      </p:sp>
      <p:sp>
        <p:nvSpPr>
          <p:cNvPr id="8" name="TextBox 7"/>
          <p:cNvSpPr txBox="1"/>
          <p:nvPr/>
        </p:nvSpPr>
        <p:spPr>
          <a:xfrm>
            <a:off x="1295103" y="2724183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 smtClean="0"/>
              <a:t>1</a:t>
            </a:r>
            <a:endParaRPr lang="nb-NO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2449810" y="2718478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/>
              <a:t>1</a:t>
            </a:r>
            <a:r>
              <a:rPr lang="nb-NO" sz="1200" dirty="0" smtClean="0"/>
              <a:t>0,00</a:t>
            </a:r>
            <a:endParaRPr lang="nb-NO" sz="1200" dirty="0"/>
          </a:p>
        </p:txBody>
      </p:sp>
      <p:sp>
        <p:nvSpPr>
          <p:cNvPr id="10" name="TextBox 9"/>
          <p:cNvSpPr txBox="1"/>
          <p:nvPr/>
        </p:nvSpPr>
        <p:spPr>
          <a:xfrm>
            <a:off x="3707904" y="2717952"/>
            <a:ext cx="5909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 smtClean="0"/>
              <a:t>0,50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727151" y="2717955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 err="1" smtClean="0"/>
              <a:t>pcs</a:t>
            </a:r>
            <a:endParaRPr lang="nb-NO" sz="1200" dirty="0"/>
          </a:p>
        </p:txBody>
      </p:sp>
      <p:sp>
        <p:nvSpPr>
          <p:cNvPr id="13" name="TextBox 12"/>
          <p:cNvSpPr txBox="1"/>
          <p:nvPr/>
        </p:nvSpPr>
        <p:spPr>
          <a:xfrm>
            <a:off x="4554584" y="2717953"/>
            <a:ext cx="5324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 smtClean="0"/>
              <a:t>5</a:t>
            </a:r>
            <a:endParaRPr lang="nb-NO" sz="1200" dirty="0"/>
          </a:p>
        </p:txBody>
      </p:sp>
      <p:sp>
        <p:nvSpPr>
          <p:cNvPr id="14" name="TextBox 13"/>
          <p:cNvSpPr txBox="1"/>
          <p:nvPr/>
        </p:nvSpPr>
        <p:spPr>
          <a:xfrm>
            <a:off x="6194573" y="2718478"/>
            <a:ext cx="12241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 err="1" smtClean="0"/>
              <a:t>Valve</a:t>
            </a:r>
            <a:r>
              <a:rPr lang="nb-NO" sz="1200" dirty="0" smtClean="0"/>
              <a:t> Disk</a:t>
            </a:r>
            <a:endParaRPr lang="nb-NO" sz="1200" dirty="0"/>
          </a:p>
        </p:txBody>
      </p:sp>
      <p:sp>
        <p:nvSpPr>
          <p:cNvPr id="16" name="TextBox 15"/>
          <p:cNvSpPr txBox="1"/>
          <p:nvPr/>
        </p:nvSpPr>
        <p:spPr>
          <a:xfrm>
            <a:off x="217909" y="3009378"/>
            <a:ext cx="7200800" cy="27699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nb-NO" sz="1200" dirty="0"/>
          </a:p>
        </p:txBody>
      </p:sp>
      <p:sp>
        <p:nvSpPr>
          <p:cNvPr id="17" name="TextBox 16"/>
          <p:cNvSpPr txBox="1"/>
          <p:nvPr/>
        </p:nvSpPr>
        <p:spPr>
          <a:xfrm>
            <a:off x="395536" y="3009378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 smtClean="0"/>
              <a:t>GSK-41</a:t>
            </a:r>
            <a:endParaRPr lang="nb-NO" sz="1200" dirty="0"/>
          </a:p>
        </p:txBody>
      </p:sp>
      <p:sp>
        <p:nvSpPr>
          <p:cNvPr id="18" name="TextBox 17"/>
          <p:cNvSpPr txBox="1"/>
          <p:nvPr/>
        </p:nvSpPr>
        <p:spPr>
          <a:xfrm>
            <a:off x="1295103" y="3015083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 smtClean="0"/>
              <a:t>2</a:t>
            </a:r>
            <a:endParaRPr lang="nb-NO" sz="1200" dirty="0"/>
          </a:p>
        </p:txBody>
      </p:sp>
      <p:sp>
        <p:nvSpPr>
          <p:cNvPr id="19" name="TextBox 18"/>
          <p:cNvSpPr txBox="1"/>
          <p:nvPr/>
        </p:nvSpPr>
        <p:spPr>
          <a:xfrm>
            <a:off x="2449810" y="3009378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/>
              <a:t>2</a:t>
            </a:r>
            <a:r>
              <a:rPr lang="nb-NO" sz="1200" dirty="0" smtClean="0"/>
              <a:t>0,00</a:t>
            </a:r>
            <a:endParaRPr lang="nb-NO" sz="1200" dirty="0"/>
          </a:p>
        </p:txBody>
      </p:sp>
      <p:sp>
        <p:nvSpPr>
          <p:cNvPr id="20" name="TextBox 19"/>
          <p:cNvSpPr txBox="1"/>
          <p:nvPr/>
        </p:nvSpPr>
        <p:spPr>
          <a:xfrm>
            <a:off x="3635249" y="3015083"/>
            <a:ext cx="5909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 smtClean="0"/>
              <a:t>-3,00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727151" y="3008855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 err="1" smtClean="0"/>
              <a:t>pcs</a:t>
            </a:r>
            <a:endParaRPr lang="nb-NO" sz="1200" dirty="0"/>
          </a:p>
        </p:txBody>
      </p:sp>
      <p:sp>
        <p:nvSpPr>
          <p:cNvPr id="23" name="TextBox 22"/>
          <p:cNvSpPr txBox="1"/>
          <p:nvPr/>
        </p:nvSpPr>
        <p:spPr>
          <a:xfrm>
            <a:off x="4469032" y="3009378"/>
            <a:ext cx="5324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 smtClean="0"/>
              <a:t>-15</a:t>
            </a:r>
            <a:endParaRPr lang="nb-NO" sz="1200" dirty="0"/>
          </a:p>
        </p:txBody>
      </p:sp>
      <p:sp>
        <p:nvSpPr>
          <p:cNvPr id="24" name="TextBox 23"/>
          <p:cNvSpPr txBox="1"/>
          <p:nvPr/>
        </p:nvSpPr>
        <p:spPr>
          <a:xfrm>
            <a:off x="6194573" y="3009378"/>
            <a:ext cx="12241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 err="1" smtClean="0"/>
              <a:t>Valve</a:t>
            </a:r>
            <a:r>
              <a:rPr lang="nb-NO" sz="1200" dirty="0" smtClean="0"/>
              <a:t> </a:t>
            </a:r>
            <a:r>
              <a:rPr lang="nb-NO" sz="1200" dirty="0" err="1" smtClean="0"/>
              <a:t>Gasket</a:t>
            </a:r>
            <a:endParaRPr lang="nb-NO" sz="1200" dirty="0"/>
          </a:p>
        </p:txBody>
      </p:sp>
      <p:sp>
        <p:nvSpPr>
          <p:cNvPr id="25" name="TextBox 24"/>
          <p:cNvSpPr txBox="1"/>
          <p:nvPr/>
        </p:nvSpPr>
        <p:spPr>
          <a:xfrm>
            <a:off x="5508104" y="2718478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 smtClean="0"/>
              <a:t>10,50</a:t>
            </a:r>
            <a:endParaRPr lang="nb-NO" sz="1200" dirty="0"/>
          </a:p>
        </p:txBody>
      </p:sp>
      <p:sp>
        <p:nvSpPr>
          <p:cNvPr id="26" name="TextBox 25"/>
          <p:cNvSpPr txBox="1"/>
          <p:nvPr/>
        </p:nvSpPr>
        <p:spPr>
          <a:xfrm>
            <a:off x="5508104" y="3009378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 smtClean="0"/>
              <a:t>17,00</a:t>
            </a:r>
            <a:endParaRPr lang="nb-NO" sz="1200" dirty="0"/>
          </a:p>
        </p:txBody>
      </p:sp>
    </p:spTree>
    <p:extLst>
      <p:ext uri="{BB962C8B-B14F-4D97-AF65-F5344CB8AC3E}">
        <p14:creationId xmlns:p14="http://schemas.microsoft.com/office/powerpoint/2010/main" xmlns="" val="16213627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4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8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8" grpId="0"/>
      <p:bldP spid="9" grpId="0"/>
      <p:bldP spid="10" grpId="0"/>
      <p:bldP spid="10" grpId="1"/>
      <p:bldP spid="11" grpId="0"/>
      <p:bldP spid="13" grpId="0"/>
      <p:bldP spid="13" grpId="1"/>
      <p:bldP spid="14" grpId="0"/>
      <p:bldP spid="16" grpId="0" animBg="1"/>
      <p:bldP spid="17" grpId="0"/>
      <p:bldP spid="18" grpId="0"/>
      <p:bldP spid="19" grpId="0"/>
      <p:bldP spid="20" grpId="0"/>
      <p:bldP spid="20" grpId="1"/>
      <p:bldP spid="21" grpId="0"/>
      <p:bldP spid="23" grpId="0"/>
      <p:bldP spid="23" grpId="1"/>
      <p:bldP spid="24" grpId="0"/>
      <p:bldP spid="25" grpId="0"/>
      <p:bldP spid="25" grpId="1"/>
      <p:bldP spid="26" grpId="0"/>
      <p:bldP spid="26" grpId="1"/>
    </p:bldLst>
  </p:timing>
</p:sld>
</file>

<file path=ppt/theme/theme1.xml><?xml version="1.0" encoding="utf-8"?>
<a:theme xmlns:a="http://schemas.openxmlformats.org/drawingml/2006/main" name="tom_liggende">
  <a:themeElements>
    <a:clrScheme name="tom_liggend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om_liggend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n-NO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n-NO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tom_liggend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_liggend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_liggend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_liggend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_liggend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_liggend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_liggend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E:\maler\info\tom_liggende.pot</Template>
  <TotalTime>1945</TotalTime>
  <Words>122</Words>
  <Application>Microsoft Office PowerPoint</Application>
  <PresentationFormat>Presentazione su schermo (4:3)</PresentationFormat>
  <Paragraphs>77</Paragraphs>
  <Slides>10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1" baseType="lpstr">
      <vt:lpstr>tom_liggende</vt:lpstr>
      <vt:lpstr>Diapositiva 1</vt:lpstr>
      <vt:lpstr>FMS – Interface overall</vt:lpstr>
      <vt:lpstr>FMS - Modification</vt:lpstr>
      <vt:lpstr>FMS – Top view</vt:lpstr>
      <vt:lpstr>FMS – Bottom view</vt:lpstr>
      <vt:lpstr>FMS – Example</vt:lpstr>
      <vt:lpstr>FMS – Example</vt:lpstr>
      <vt:lpstr>FMS – Example</vt:lpstr>
      <vt:lpstr>FMS – Example</vt:lpstr>
      <vt:lpstr>FMS – Example</vt:lpstr>
    </vt:vector>
  </TitlesOfParts>
  <Company>NTNU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Ingen lysbildetittel</dc:title>
  <dc:creator>Even Gran</dc:creator>
  <cp:lastModifiedBy>Damiano Milani</cp:lastModifiedBy>
  <cp:revision>100</cp:revision>
  <cp:lastPrinted>2005-02-28T10:56:27Z</cp:lastPrinted>
  <dcterms:created xsi:type="dcterms:W3CDTF">2002-08-16T11:58:11Z</dcterms:created>
  <dcterms:modified xsi:type="dcterms:W3CDTF">2011-11-17T21:47:53Z</dcterms:modified>
</cp:coreProperties>
</file>